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8.xml" ContentType="application/vnd.openxmlformats-officedocument.theme+xml"/>
  <Override PartName="/ppt/theme/theme11.xml" ContentType="application/vnd.openxmlformats-officedocument.theme+xml"/>
  <Override PartName="/ppt/theme/theme9.xml" ContentType="application/vnd.openxmlformats-officedocument.theme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1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_rels/presentation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media/image1.jpeg" ContentType="image/jpeg"/>
  <Override PartName="/ppt/media/image5.png" ContentType="image/png"/>
  <Override PartName="/ppt/media/image2.jpeg" ContentType="image/jpeg"/>
  <Override PartName="/ppt/media/image7.png" ContentType="image/png"/>
  <Override PartName="/ppt/media/image9.jpeg" ContentType="image/jpeg"/>
  <Override PartName="/ppt/media/image8.png" ContentType="image/png"/>
  <Override PartName="/ppt/media/image3.jpeg" ContentType="image/jpeg"/>
  <Override PartName="/ppt/media/image6.png" ContentType="image/png"/>
  <Override PartName="/ppt/media/image4.jpeg" ContentType="image/jpeg"/>
  <Override PartName="/ppt/slides/_rels/slide8.xml.rels" ContentType="application/vnd.openxmlformats-package.relationships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12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</p:sldIdLst>
  <p:sldSz cx="12192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22EF0587-4426-4A46-B20E-6FC30167355D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69A813B0-6D6F-49F5-9BC2-54F117F1771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7C98E6A0-3679-4283-93C7-6B9C8670AC6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3CAD8AD1-56D9-470D-8CAA-24593284CFD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776E5A2B-B52F-437A-B085-4C5EF6AAC26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66C6AFE5-817D-4321-A922-8712682356B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6B7C1E9A-45A8-4FFC-A4BA-9C3D0BDD4D9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B9080849-4FEF-420F-B59C-025CDACD50CA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F34F514F-EA0A-41F1-AF44-919A4700411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DC94B026-0B21-40BE-978C-095C7BB8B8B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E5E4ABB2-B2D3-4DF4-A4AC-7962632E370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 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283455D-1C32-4DBA-A75C-9DEEF3FD733B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12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33EE171-F03D-4577-BF16-02F004B5FF53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DF2C584-04A8-4AD6-B8BF-CFCB171EFB14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EA8BBC5-D6E0-4F58-8D49-7B547FBF77E2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D96B9BA-2D1E-4C92-BFCD-C3C812FFCDD4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DDEBDF36-295A-4187-A991-90FB1B76C8D9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26EA4A3-9477-4B48-9C34-881B10F58C5A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36B5AC2-411B-4011-B0E4-47C0544010F0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92E2DDF-B8CA-4CCA-AEEE-69AA52C4F516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D723422-A580-44FF-B376-D48BF600DD13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C0A6DB2-F048-4B21-8925-6872FFA22E62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9.jpe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1623960" y="62244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The Structure Of Covalent Compounds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67" name="Picture 2" descr="Coordinate Covalent Bonds | bartleby"/>
          <p:cNvPicPr/>
          <p:nvPr/>
        </p:nvPicPr>
        <p:blipFill>
          <a:blip r:embed="rId1"/>
          <a:stretch/>
        </p:blipFill>
        <p:spPr>
          <a:xfrm>
            <a:off x="1795320" y="3429000"/>
            <a:ext cx="8600760" cy="26460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1009800" y="736560"/>
            <a:ext cx="10515240" cy="2264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The same thing can take place if two pairs of electrons are shared.  This makes a double covalent bond.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95" name="Picture 2" descr="8.5: Drawing Lewis Structures - Chemistry LibreTexts"/>
          <p:cNvPicPr/>
          <p:nvPr/>
        </p:nvPicPr>
        <p:blipFill>
          <a:blip r:embed="rId1"/>
          <a:stretch/>
        </p:blipFill>
        <p:spPr>
          <a:xfrm>
            <a:off x="3981600" y="3001320"/>
            <a:ext cx="4571640" cy="27428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4" descr="Illustrated Glossary of Organic Chemistry - Double bond"/>
          <p:cNvPicPr/>
          <p:nvPr/>
        </p:nvPicPr>
        <p:blipFill>
          <a:blip r:embed="rId1"/>
          <a:stretch/>
        </p:blipFill>
        <p:spPr>
          <a:xfrm>
            <a:off x="1843200" y="506520"/>
            <a:ext cx="8257680" cy="3668400"/>
          </a:xfrm>
          <a:prstGeom prst="rect">
            <a:avLst/>
          </a:prstGeom>
          <a:ln w="0">
            <a:noFill/>
          </a:ln>
        </p:spPr>
      </p:pic>
      <p:sp>
        <p:nvSpPr>
          <p:cNvPr id="97" name="TextBox 6"/>
          <p:cNvSpPr/>
          <p:nvPr/>
        </p:nvSpPr>
        <p:spPr>
          <a:xfrm>
            <a:off x="1343160" y="4643280"/>
            <a:ext cx="9972360" cy="137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Some compounds can contain single bonds, double bonds, and triple bonds.  Each line in this diagram denotes two shared electrons.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Let’s learn how to draw these…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/>
          </p:nvPr>
        </p:nvSpPr>
        <p:spPr>
          <a:xfrm>
            <a:off x="2766960" y="5493960"/>
            <a:ext cx="10515240" cy="1018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74983" lnSpcReduction="10000"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"/>
              </a:rPr>
              <a:t>…</a:t>
            </a:r>
            <a:r>
              <a:rPr b="1" lang="en-US" sz="4400" spc="-1" strike="noStrike">
                <a:solidFill>
                  <a:schemeClr val="dk1"/>
                </a:solidFill>
                <a:latin typeface="Calibri"/>
              </a:rPr>
              <a:t>in another slide show!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4400" spc="-1" strike="noStrike">
                <a:solidFill>
                  <a:schemeClr val="dk1"/>
                </a:solidFill>
                <a:latin typeface="Calibri"/>
              </a:rPr>
              <a:t>(but first, a word from our sponsor, Molecules!)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00" name="Picture 2" descr="30+ Thousand Children Cheering Up A Friend Royalty-Free Images, Stock  Photos &amp; Pictures | Shutterstock"/>
          <p:cNvPicPr/>
          <p:nvPr/>
        </p:nvPicPr>
        <p:blipFill>
          <a:blip r:embed="rId1"/>
          <a:stretch/>
        </p:blipFill>
        <p:spPr>
          <a:xfrm>
            <a:off x="3171960" y="1474920"/>
            <a:ext cx="5374080" cy="3582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800" spc="-1" strike="noStrike">
                <a:solidFill>
                  <a:schemeClr val="dk1"/>
                </a:solidFill>
                <a:latin typeface="Calibri Light"/>
              </a:rPr>
              <a:t>Why does chemistry happen?</a:t>
            </a:r>
            <a:r>
              <a:rPr b="1" lang="en-US" sz="4800" spc="-1" strike="noStrike">
                <a:solidFill>
                  <a:schemeClr val="dk1"/>
                </a:solidFill>
                <a:latin typeface="Calibri Light"/>
              </a:rPr>
              <a:t>	</a:t>
            </a:r>
            <a:endParaRPr b="0" lang="en-US" sz="4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838080" y="2190600"/>
            <a:ext cx="10515240" cy="46670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0900" spc="-1" strike="noStrike">
                <a:solidFill>
                  <a:schemeClr val="dk1"/>
                </a:solidFill>
                <a:latin typeface="Calibri"/>
              </a:rPr>
              <a:t>The octet rule!</a:t>
            </a:r>
            <a:endParaRPr b="0" lang="en-US" sz="109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All elements want to be like the nearest noble gas.  They do this by gaining or losing valence electrons.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2" descr="Ionic Bond Examples | Biology Dictionary"/>
          <p:cNvPicPr/>
          <p:nvPr/>
        </p:nvPicPr>
        <p:blipFill>
          <a:blip r:embed="rId1"/>
          <a:stretch/>
        </p:blipFill>
        <p:spPr>
          <a:xfrm>
            <a:off x="1456920" y="1844640"/>
            <a:ext cx="9277560" cy="5411880"/>
          </a:xfrm>
          <a:prstGeom prst="rect">
            <a:avLst/>
          </a:prstGeom>
          <a:ln w="0">
            <a:noFill/>
          </a:ln>
        </p:spPr>
      </p:pic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How does this work?</a:t>
            </a: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	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In ionic compounds, elements transfer electrons from one place to another.  If both are like the nearest noble gas, two ions are formed – they stick to each other because they have opposite charges.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3" name="TextBox 3"/>
          <p:cNvSpPr/>
          <p:nvPr/>
        </p:nvSpPr>
        <p:spPr>
          <a:xfrm>
            <a:off x="7243920" y="4107240"/>
            <a:ext cx="657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+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TextBox 4"/>
          <p:cNvSpPr/>
          <p:nvPr/>
        </p:nvSpPr>
        <p:spPr>
          <a:xfrm>
            <a:off x="8701200" y="3930840"/>
            <a:ext cx="13950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_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52320" y="27936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This goes back to electronegativity!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6763"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Elements on the left side of the periodic table want to lose electrons, which makes their pull on electrons very weak.  This means they have low electronegativity.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Electrons on the right side of the periodic table want to gain electrons, which makes their pull on electrons very strong.  This means they have high electronegativity.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When elements have very dissimilar electronegativities, the transfer of electrons to make ionic compounds occurs.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But what if two elements that both want to gain electrons come into contact?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464796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If both have high electronegativities, then neither will want to give its electrons to the other!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This happens when the difference in electronegativities between the two elements is less than 2.1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79" name="Picture 2" descr="Electronegativity | ChemistryBytes.com"/>
          <p:cNvPicPr/>
          <p:nvPr/>
        </p:nvPicPr>
        <p:blipFill>
          <a:blip r:embed="rId1"/>
          <a:stretch/>
        </p:blipFill>
        <p:spPr>
          <a:xfrm>
            <a:off x="5182200" y="1611360"/>
            <a:ext cx="8209800" cy="4228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462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6604"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Metals and nonmetals usually have electronegativity differences greater than 2.1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/>
          </p:nvPr>
        </p:nvSpPr>
        <p:spPr>
          <a:xfrm>
            <a:off x="1138320" y="2739960"/>
            <a:ext cx="396216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i="1" lang="en-US" sz="2800" spc="-1" strike="noStrike">
                <a:solidFill>
                  <a:schemeClr val="dk1"/>
                </a:solidFill>
                <a:latin typeface="Calibri"/>
              </a:rPr>
              <a:t>This means that the majority of metal-nonmetal compounds are ionic!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82" name="Picture 2" descr="Chemistry Time!: Bonds and Electronegativity"/>
          <p:cNvPicPr/>
          <p:nvPr/>
        </p:nvPicPr>
        <p:blipFill>
          <a:blip r:embed="rId1"/>
          <a:stretch/>
        </p:blipFill>
        <p:spPr>
          <a:xfrm>
            <a:off x="5524560" y="2270880"/>
            <a:ext cx="5714640" cy="3685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628560" y="37440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To put it another way: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1603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In ionic compounds electrons are transferred to the more electronegative atom (usually a nonmetal) from the less electronegative atom (usually a metal).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85" name="Picture 2" descr="Chemistry Time!: Bonds and Electronegativity"/>
          <p:cNvPicPr/>
          <p:nvPr/>
        </p:nvPicPr>
        <p:blipFill>
          <a:blip r:embed="rId1"/>
          <a:stretch/>
        </p:blipFill>
        <p:spPr>
          <a:xfrm>
            <a:off x="6767640" y="3230640"/>
            <a:ext cx="4376520" cy="2995200"/>
          </a:xfrm>
          <a:prstGeom prst="rect">
            <a:avLst/>
          </a:prstGeom>
          <a:ln w="0">
            <a:noFill/>
          </a:ln>
        </p:spPr>
      </p:pic>
      <p:sp>
        <p:nvSpPr>
          <p:cNvPr id="86" name="TextBox 5"/>
          <p:cNvSpPr/>
          <p:nvPr/>
        </p:nvSpPr>
        <p:spPr>
          <a:xfrm>
            <a:off x="1047600" y="3680640"/>
            <a:ext cx="5000400" cy="179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Covalent compounds occur when electrons are shared between two electronegative atoms (usually both are nonmetals).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723960" y="22716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How this works, in less insane form: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1288440" y="1600560"/>
            <a:ext cx="9105480" cy="236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87480"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All elements want to be like the nearest noble gas.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If electrons are shared between two atoms (i.e. they make a covalent bond), both atoms think they own them.  As a result, both fluorine atoms thought they had eight valence electrons, even though they were sharing them.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89" name="Picture 2" descr="Complete the following for F2. a. Draw the Lewis dot structure. b. Draw a  second structure with bonds drawn. c. Tell the shape using VSEPR theory. d.  Tell if the molecule is"/>
          <p:cNvPicPr/>
          <p:nvPr/>
        </p:nvPicPr>
        <p:blipFill>
          <a:blip r:embed="rId1"/>
          <a:stretch/>
        </p:blipFill>
        <p:spPr>
          <a:xfrm>
            <a:off x="3974760" y="4016880"/>
            <a:ext cx="3733560" cy="24804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Or, to make it more explicit: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When two atoms share a pair of electrons, that pair of electrons is called a covalent bond!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92" name="Picture 2" descr="Draw The Electron Dot Structures | Trustudies"/>
          <p:cNvPicPr/>
          <p:nvPr/>
        </p:nvPicPr>
        <p:blipFill>
          <a:blip r:embed="rId1"/>
          <a:stretch/>
        </p:blipFill>
        <p:spPr>
          <a:xfrm>
            <a:off x="2287440" y="3429000"/>
            <a:ext cx="4330440" cy="1879200"/>
          </a:xfrm>
          <a:prstGeom prst="rect">
            <a:avLst/>
          </a:prstGeom>
          <a:ln w="0">
            <a:noFill/>
          </a:ln>
        </p:spPr>
      </p:pic>
      <p:sp>
        <p:nvSpPr>
          <p:cNvPr id="93" name="TextBox 3"/>
          <p:cNvSpPr/>
          <p:nvPr/>
        </p:nvSpPr>
        <p:spPr>
          <a:xfrm>
            <a:off x="7549200" y="3460680"/>
            <a:ext cx="4114440" cy="1797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Definition of covalent bond:  Two shared electrons between two atoms.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</TotalTime>
  <Application>LibreOffice/24.2.0.3$MacOSX_X86_64 LibreOffice_project/da48488a73ddd66ea24cf16bbc4f7b9c08e9bea1</Application>
  <AppVersion>15.0000</AppVersion>
  <Words>889</Words>
  <Paragraphs>124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2023-12-04T15:18:20Z</dcterms:created>
  <dc:creator>Ian Guch</dc:creator>
  <dc:description/>
  <dc:language>en-US</dc:language>
  <cp:lastModifiedBy/>
  <dcterms:modified xsi:type="dcterms:W3CDTF">2025-01-10T08:09:34Z</dcterms:modified>
  <cp:revision>8</cp:revision>
  <dc:subject/>
  <dc:title>The Structure Of Covalent Compounds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25</vt:i4>
  </property>
</Properties>
</file>